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173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47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39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535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201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442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54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393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767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38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60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51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22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598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819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00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919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FC503-05F2-45AD-A94D-6DC15740BA5A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2D9A6-65E9-4A05-B40B-68F65A2A7F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878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ional_Library_of_Australia" TargetMode="External"/><Relationship Id="rId2" Type="http://schemas.openxmlformats.org/officeDocument/2006/relationships/hyperlink" Target="https://en.wikipedia.org/wiki/Jane_Aust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cat.org/oclc/38659585" TargetMode="External"/><Relationship Id="rId13" Type="http://schemas.openxmlformats.org/officeDocument/2006/relationships/hyperlink" Target="https://en.wikisource.org/wiki/Pride_and_Prejudice" TargetMode="External"/><Relationship Id="rId3" Type="http://schemas.openxmlformats.org/officeDocument/2006/relationships/hyperlink" Target="https://en.wikipedia.org/wiki/Jane_Austen" TargetMode="External"/><Relationship Id="rId7" Type="http://schemas.openxmlformats.org/officeDocument/2006/relationships/hyperlink" Target="https://en.wikipedia.org/wiki/OCLC_(identifier)" TargetMode="External"/><Relationship Id="rId12" Type="http://schemas.openxmlformats.org/officeDocument/2006/relationships/hyperlink" Target="https://en.wikipedia.org/wiki/Mansfield_Par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Thomas_Egerton_(publisher)" TargetMode="External"/><Relationship Id="rId11" Type="http://schemas.openxmlformats.org/officeDocument/2006/relationships/hyperlink" Target="https://en.wikipedia.org/wiki/Sense_and_Sensibility" TargetMode="External"/><Relationship Id="rId5" Type="http://schemas.openxmlformats.org/officeDocument/2006/relationships/hyperlink" Target="https://en.wikipedia.org/wiki/Derbyshire" TargetMode="External"/><Relationship Id="rId10" Type="http://schemas.openxmlformats.org/officeDocument/2006/relationships/hyperlink" Target="https://en.wikipedia.org/wiki/LCC_(identifier)" TargetMode="External"/><Relationship Id="rId4" Type="http://schemas.openxmlformats.org/officeDocument/2006/relationships/hyperlink" Target="https://en.wikipedia.org/wiki/Hertfordshire" TargetMode="External"/><Relationship Id="rId9" Type="http://schemas.openxmlformats.org/officeDocument/2006/relationships/hyperlink" Target="https://en.wikipedia.org/wiki/Dewey_Decimal_Classification" TargetMode="External"/><Relationship Id="rId14" Type="http://schemas.openxmlformats.org/officeDocument/2006/relationships/hyperlink" Target="https://en.wikipedia.org/wiki/Wikisour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9312-B204-4A2A-A3BD-6CF1E2B5B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001712"/>
          </a:xfrm>
        </p:spPr>
        <p:txBody>
          <a:bodyPr/>
          <a:lstStyle/>
          <a:p>
            <a:pPr algn="ctr"/>
            <a:r>
              <a:rPr lang="en-US" dirty="0"/>
              <a:t>Pride and prejudice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8BE75-6234-4ACC-8E21-D3BA8D405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846387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>
                <a:solidFill>
                  <a:srgbClr val="C00000"/>
                </a:solidFill>
              </a:rPr>
              <a:t>DR. LILY MONDAL</a:t>
            </a:r>
          </a:p>
          <a:p>
            <a:r>
              <a:rPr lang="en-US" sz="3900" dirty="0" err="1">
                <a:solidFill>
                  <a:srgbClr val="C00000"/>
                </a:solidFill>
              </a:rPr>
              <a:t>Asstt</a:t>
            </a:r>
            <a:r>
              <a:rPr lang="en-US" sz="3900" dirty="0">
                <a:solidFill>
                  <a:srgbClr val="C00000"/>
                </a:solidFill>
              </a:rPr>
              <a:t>. Professor</a:t>
            </a:r>
          </a:p>
          <a:p>
            <a:r>
              <a:rPr lang="en-US" sz="3900" dirty="0">
                <a:solidFill>
                  <a:srgbClr val="C00000"/>
                </a:solidFill>
              </a:rPr>
              <a:t>Hooghly Women’s College</a:t>
            </a:r>
          </a:p>
          <a:p>
            <a:r>
              <a:rPr lang="en-US" sz="3900" dirty="0" err="1">
                <a:solidFill>
                  <a:srgbClr val="C00000"/>
                </a:solidFill>
              </a:rPr>
              <a:t>Hooghly,West</a:t>
            </a:r>
            <a:r>
              <a:rPr lang="en-US" sz="3900" dirty="0">
                <a:solidFill>
                  <a:srgbClr val="C00000"/>
                </a:solidFill>
              </a:rPr>
              <a:t> Bengal</a:t>
            </a:r>
            <a:endParaRPr lang="en-IN" sz="3900" dirty="0">
              <a:solidFill>
                <a:srgbClr val="C0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683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C73B-371C-4B91-B081-46FFAC64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B680C-DFB5-42B7-B778-1B75680DA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2249485"/>
            <a:ext cx="3253845" cy="3541715"/>
          </a:xfrm>
        </p:spPr>
        <p:txBody>
          <a:bodyPr>
            <a:normAutofit/>
          </a:bodyPr>
          <a:lstStyle/>
          <a:p>
            <a:r>
              <a:rPr lang="en-IN" sz="4400" b="1" dirty="0"/>
              <a:t>Jane Austen</a:t>
            </a:r>
            <a:endParaRPr lang="en-IN" sz="4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6A3FB-39A8-4A37-9E85-5631A617F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-211246"/>
            <a:ext cx="6816195" cy="70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3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D3B1-311C-4A2F-B073-A6B03E95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-76201"/>
            <a:ext cx="9761536" cy="276225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6BFA6C-68F4-45AA-8B6D-DFBF621C8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7610140"/>
          </a:xfrm>
        </p:spPr>
      </p:pic>
    </p:spTree>
    <p:extLst>
      <p:ext uri="{BB962C8B-B14F-4D97-AF65-F5344CB8AC3E}">
        <p14:creationId xmlns:p14="http://schemas.microsoft.com/office/powerpoint/2010/main" val="137728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42B4-B7B2-40FB-9E90-214A4081D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75B538-6812-4821-B7E4-CEE79212E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30949"/>
            <a:ext cx="6981825" cy="6596101"/>
          </a:xfrm>
        </p:spPr>
      </p:pic>
    </p:spTree>
    <p:extLst>
      <p:ext uri="{BB962C8B-B14F-4D97-AF65-F5344CB8AC3E}">
        <p14:creationId xmlns:p14="http://schemas.microsoft.com/office/powerpoint/2010/main" val="33285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EDBD-D08D-4610-AD78-DB269BD6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3826"/>
            <a:ext cx="9905998" cy="1238250"/>
          </a:xfrm>
        </p:spPr>
        <p:txBody>
          <a:bodyPr>
            <a:noAutofit/>
          </a:bodyPr>
          <a:lstStyle/>
          <a:p>
            <a:r>
              <a:rPr lang="en-US" sz="2400" dirty="0"/>
              <a:t>Page 2 of a letter from </a:t>
            </a:r>
            <a:r>
              <a:rPr lang="en-US" sz="2400" dirty="0">
                <a:hlinkClick r:id="rId2" tooltip="Jane Austen"/>
              </a:rPr>
              <a:t>Jane Austen</a:t>
            </a:r>
            <a:r>
              <a:rPr lang="en-US" sz="2400" dirty="0"/>
              <a:t> to her sister Cassandra (11 June 1799) in which she first mentions </a:t>
            </a:r>
            <a:r>
              <a:rPr lang="en-US" sz="2400" i="1" dirty="0"/>
              <a:t>Pride and Prejudice</a:t>
            </a:r>
            <a:r>
              <a:rPr lang="en-US" sz="2400" dirty="0"/>
              <a:t>, using its working title </a:t>
            </a:r>
            <a:r>
              <a:rPr lang="en-US" sz="2400" i="1" dirty="0"/>
              <a:t>First Impressions</a:t>
            </a:r>
            <a:r>
              <a:rPr lang="en-US" sz="2400" dirty="0"/>
              <a:t>. </a:t>
            </a:r>
            <a:r>
              <a:rPr lang="en-US" sz="2400" dirty="0">
                <a:hlinkClick r:id="rId3" tooltip="National Library of Australia"/>
              </a:rPr>
              <a:t>(NLA)</a:t>
            </a:r>
            <a:endParaRPr lang="en-IN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770F5F-0F1A-469D-9A99-4AF33F57E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447800"/>
            <a:ext cx="8466135" cy="5410200"/>
          </a:xfrm>
        </p:spPr>
      </p:pic>
    </p:spTree>
    <p:extLst>
      <p:ext uri="{BB962C8B-B14F-4D97-AF65-F5344CB8AC3E}">
        <p14:creationId xmlns:p14="http://schemas.microsoft.com/office/powerpoint/2010/main" val="308963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C10F-3A96-4758-A016-B2A442B8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262BFB-8D46-44D9-9629-A2EEC4265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71794"/>
            <a:ext cx="9801223" cy="6587925"/>
          </a:xfrm>
        </p:spPr>
      </p:pic>
    </p:spTree>
    <p:extLst>
      <p:ext uri="{BB962C8B-B14F-4D97-AF65-F5344CB8AC3E}">
        <p14:creationId xmlns:p14="http://schemas.microsoft.com/office/powerpoint/2010/main" val="140775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E45C-0E29-448A-B9AB-50FC58EE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834C7F-2CEA-429A-89CF-6324EDE2BA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55662"/>
            <a:ext cx="4211973" cy="6802338"/>
          </a:xfr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3A15C8A-7C0D-4942-BC3B-B089589D20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8695168"/>
              </p:ext>
            </p:extLst>
          </p:nvPr>
        </p:nvGraphicFramePr>
        <p:xfrm>
          <a:off x="5495925" y="618518"/>
          <a:ext cx="6067425" cy="5871762"/>
        </p:xfrm>
        <a:graphic>
          <a:graphicData uri="http://schemas.openxmlformats.org/drawingml/2006/table">
            <a:tbl>
              <a:tblPr/>
              <a:tblGrid>
                <a:gridCol w="3024187">
                  <a:extLst>
                    <a:ext uri="{9D8B030D-6E8A-4147-A177-3AD203B41FA5}">
                      <a16:colId xmlns:a16="http://schemas.microsoft.com/office/drawing/2014/main" val="2690768681"/>
                    </a:ext>
                  </a:extLst>
                </a:gridCol>
                <a:gridCol w="3043238">
                  <a:extLst>
                    <a:ext uri="{9D8B030D-6E8A-4147-A177-3AD203B41FA5}">
                      <a16:colId xmlns:a16="http://schemas.microsoft.com/office/drawing/2014/main" val="5596665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sz="900"/>
                        <a:t>Author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>
                          <a:hlinkClick r:id="rId3" tooltip="Jane Austen"/>
                        </a:rPr>
                        <a:t>Jane Austen</a:t>
                      </a:r>
                      <a:endParaRPr lang="en-IN" sz="900"/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7895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/>
                        <a:t>Working title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 i="1"/>
                        <a:t>First Impressions</a:t>
                      </a:r>
                      <a:endParaRPr lang="en-IN" sz="900"/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52406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/>
                        <a:t>Country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/>
                        <a:t>United Kingdom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00217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/>
                        <a:t>Language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/>
                        <a:t>English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03662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/>
                        <a:t>Genre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/>
                        <a:t>Classic Regency novel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44502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/>
                        <a:t>Set in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>
                          <a:hlinkClick r:id="rId4" tooltip="Hertfordshire"/>
                        </a:rPr>
                        <a:t>Hertfordshire</a:t>
                      </a:r>
                      <a:r>
                        <a:rPr lang="en-IN" sz="900"/>
                        <a:t> and </a:t>
                      </a:r>
                      <a:r>
                        <a:rPr lang="en-IN" sz="900">
                          <a:hlinkClick r:id="rId5" tooltip="Derbyshire"/>
                        </a:rPr>
                        <a:t>Derbyshire</a:t>
                      </a:r>
                      <a:r>
                        <a:rPr lang="en-IN" sz="900"/>
                        <a:t>, c. 1812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08718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/>
                        <a:t>Publisher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>
                          <a:hlinkClick r:id="rId6" tooltip="Thomas Egerton (publisher)"/>
                        </a:rPr>
                        <a:t>T. Egerton</a:t>
                      </a:r>
                      <a:r>
                        <a:rPr lang="en-IN" sz="900"/>
                        <a:t>, Whitehall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31181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>
                          <a:effectLst/>
                        </a:rPr>
                        <a:t>Publication date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/>
                        <a:t>28 January 1813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52569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/>
                        <a:t>Media type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/>
                        <a:t>Print (hardback, 3 volumes)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97247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>
                          <a:hlinkClick r:id="rId7" tooltip="OCLC (identifier)"/>
                        </a:rPr>
                        <a:t>OCLC</a:t>
                      </a:r>
                      <a:endParaRPr lang="en-IN" sz="900"/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>
                          <a:hlinkClick r:id="rId8"/>
                        </a:rPr>
                        <a:t>38659585</a:t>
                      </a:r>
                      <a:endParaRPr lang="en-IN" sz="900"/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0073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>
                          <a:effectLst/>
                          <a:hlinkClick r:id="rId9" tooltip="Dewey Decimal Classification"/>
                        </a:rPr>
                        <a:t>Dewey Decimal</a:t>
                      </a:r>
                      <a:endParaRPr lang="en-IN" sz="900">
                        <a:effectLst/>
                      </a:endParaRP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/>
                        <a:t>823.7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55408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>
                          <a:hlinkClick r:id="rId10" tooltip="LCC (identifier)"/>
                        </a:rPr>
                        <a:t>LC Class</a:t>
                      </a:r>
                      <a:endParaRPr lang="en-IN" sz="900"/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/>
                        <a:t>PR4034 .P7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93703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/>
                        <a:t>Preceded by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 i="1">
                          <a:hlinkClick r:id="rId11" tooltip="Sense and Sensibility"/>
                        </a:rPr>
                        <a:t>Sense and Sensibility</a:t>
                      </a:r>
                      <a:r>
                        <a:rPr lang="en-IN" sz="900" i="1"/>
                        <a:t> </a:t>
                      </a:r>
                      <a:endParaRPr lang="en-IN" sz="900"/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2886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/>
                        <a:t>Followed by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900" i="1">
                          <a:hlinkClick r:id="rId12" tooltip="Mansfield Park"/>
                        </a:rPr>
                        <a:t>Mansfield Park</a:t>
                      </a:r>
                      <a:r>
                        <a:rPr lang="en-IN" sz="900" i="1"/>
                        <a:t> </a:t>
                      </a:r>
                      <a:endParaRPr lang="en-IN" sz="900"/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62193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IN" sz="900"/>
                        <a:t>Text</a:t>
                      </a:r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i="1" dirty="0">
                          <a:hlinkClick r:id="rId13" tooltip="s:Pride and Prejudice"/>
                        </a:rPr>
                        <a:t>Pride and Prejudice</a:t>
                      </a:r>
                      <a:r>
                        <a:rPr lang="en-US" sz="900" dirty="0"/>
                        <a:t> at </a:t>
                      </a:r>
                      <a:r>
                        <a:rPr lang="en-US" sz="900" dirty="0" err="1">
                          <a:hlinkClick r:id="rId14" tooltip="Wikisource"/>
                        </a:rPr>
                        <a:t>Wikisource</a:t>
                      </a:r>
                      <a:endParaRPr lang="en-US" sz="900" dirty="0"/>
                    </a:p>
                  </a:txBody>
                  <a:tcPr marL="45002" marR="45002" marT="22501" marB="22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302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176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98</TotalTime>
  <Words>125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Circuit</vt:lpstr>
      <vt:lpstr>Pride and prejudice</vt:lpstr>
      <vt:lpstr>PowerPoint Presentation</vt:lpstr>
      <vt:lpstr>PowerPoint Presentation</vt:lpstr>
      <vt:lpstr>PowerPoint Presentation</vt:lpstr>
      <vt:lpstr>Page 2 of a letter from Jane Austen to her sister Cassandra (11 June 1799) in which she first mentions Pride and Prejudice, using its working title First Impressions. (NLA)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Ramesh</dc:creator>
  <cp:lastModifiedBy>Ramesh</cp:lastModifiedBy>
  <cp:revision>7</cp:revision>
  <dcterms:created xsi:type="dcterms:W3CDTF">2020-04-20T10:32:20Z</dcterms:created>
  <dcterms:modified xsi:type="dcterms:W3CDTF">2020-04-20T12:11:05Z</dcterms:modified>
</cp:coreProperties>
</file>